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7" r:id="rId5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571"/>
    <a:srgbClr val="0FA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4" autoAdjust="0"/>
    <p:restoredTop sz="94638" autoAdjust="0"/>
  </p:normalViewPr>
  <p:slideViewPr>
    <p:cSldViewPr snapToGrid="0">
      <p:cViewPr>
        <p:scale>
          <a:sx n="32" d="100"/>
          <a:sy n="32" d="100"/>
        </p:scale>
        <p:origin x="1618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ta Synowiec" userId="71ddd7453510d169" providerId="LiveId" clId="{1BC13DD3-1726-432B-84DA-27E3D76CE901}"/>
    <pc:docChg chg="modSld">
      <pc:chgData name="Aneta Synowiec" userId="71ddd7453510d169" providerId="LiveId" clId="{1BC13DD3-1726-432B-84DA-27E3D76CE901}" dt="2025-01-18T13:08:56.464" v="4" actId="20577"/>
      <pc:docMkLst>
        <pc:docMk/>
      </pc:docMkLst>
      <pc:sldChg chg="modSp mod">
        <pc:chgData name="Aneta Synowiec" userId="71ddd7453510d169" providerId="LiveId" clId="{1BC13DD3-1726-432B-84DA-27E3D76CE901}" dt="2025-01-18T13:08:56.464" v="4" actId="20577"/>
        <pc:sldMkLst>
          <pc:docMk/>
          <pc:sldMk cId="4052679610" sldId="267"/>
        </pc:sldMkLst>
        <pc:spChg chg="mod">
          <ac:chgData name="Aneta Synowiec" userId="71ddd7453510d169" providerId="LiveId" clId="{1BC13DD3-1726-432B-84DA-27E3D76CE901}" dt="2025-01-18T13:08:56.464" v="4" actId="20577"/>
          <ac:spMkLst>
            <pc:docMk/>
            <pc:sldMk cId="4052679610" sldId="267"/>
            <ac:spMk id="23" creationId="{186DD028-7FDF-16A3-B854-379279E8ED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3667E-FBBF-49BA-B66B-7B6E61FC849E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8BC49-6479-462F-BFB1-84F8F3F60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3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563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5127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2691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0255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7818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5381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32944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80508" algn="l" defTabSz="12951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38BC49-6479-462F-BFB1-84F8F3F60D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1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914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17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678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8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34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074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57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91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32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260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70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B943-41EE-4C6C-AAA9-B9941D668920}" type="datetimeFigureOut">
              <a:rPr lang="pl-PL" smtClean="0"/>
              <a:t>18.01.2025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EA9AD-47CB-4D62-903E-052B445213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29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5" name="Łącznik prosty 1024">
            <a:extLst>
              <a:ext uri="{FF2B5EF4-FFF2-40B4-BE49-F238E27FC236}">
                <a16:creationId xmlns:a16="http://schemas.microsoft.com/office/drawing/2014/main" id="{9FC41E10-EED7-9091-2509-272E181E8013}"/>
              </a:ext>
            </a:extLst>
          </p:cNvPr>
          <p:cNvCxnSpPr>
            <a:cxnSpLocks/>
          </p:cNvCxnSpPr>
          <p:nvPr/>
        </p:nvCxnSpPr>
        <p:spPr>
          <a:xfrm>
            <a:off x="-3" y="2735147"/>
            <a:ext cx="25199975" cy="0"/>
          </a:xfrm>
          <a:prstGeom prst="line">
            <a:avLst/>
          </a:prstGeom>
          <a:ln w="57150">
            <a:solidFill>
              <a:srgbClr val="013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Łącznik prosty 1026">
            <a:extLst>
              <a:ext uri="{FF2B5EF4-FFF2-40B4-BE49-F238E27FC236}">
                <a16:creationId xmlns:a16="http://schemas.microsoft.com/office/drawing/2014/main" id="{F2F4490E-E581-A999-74B3-149F402B9917}"/>
              </a:ext>
            </a:extLst>
          </p:cNvPr>
          <p:cNvCxnSpPr>
            <a:cxnSpLocks/>
          </p:cNvCxnSpPr>
          <p:nvPr/>
        </p:nvCxnSpPr>
        <p:spPr>
          <a:xfrm>
            <a:off x="-1" y="35399097"/>
            <a:ext cx="25199975" cy="0"/>
          </a:xfrm>
          <a:prstGeom prst="line">
            <a:avLst/>
          </a:prstGeom>
          <a:ln w="57150">
            <a:solidFill>
              <a:srgbClr val="0FA4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>
            <a:extLst>
              <a:ext uri="{FF2B5EF4-FFF2-40B4-BE49-F238E27FC236}">
                <a16:creationId xmlns:a16="http://schemas.microsoft.com/office/drawing/2014/main" id="{84A6F560-2A45-94B0-AC6B-691C4627606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90" y="1206544"/>
            <a:ext cx="2706338" cy="1098000"/>
          </a:xfrm>
          <a:prstGeom prst="rect">
            <a:avLst/>
          </a:prstGeom>
        </p:spPr>
      </p:pic>
      <p:sp>
        <p:nvSpPr>
          <p:cNvPr id="4" name="Tytuł 3">
            <a:extLst>
              <a:ext uri="{FF2B5EF4-FFF2-40B4-BE49-F238E27FC236}">
                <a16:creationId xmlns:a16="http://schemas.microsoft.com/office/drawing/2014/main" id="{4C109AAE-E6C0-F822-CEC8-6AD4E2AE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36462"/>
            <a:ext cx="25199974" cy="2150428"/>
          </a:xfrm>
        </p:spPr>
        <p:txBody>
          <a:bodyPr anchor="t">
            <a:normAutofit/>
          </a:bodyPr>
          <a:lstStyle/>
          <a:p>
            <a:pPr algn="ctr"/>
            <a:r>
              <a:rPr lang="pl-PL" sz="3500" dirty="0">
                <a:latin typeface="Calibri" panose="020F0502020204030204" pitchFamily="34" charset="0"/>
                <a:ea typeface="Times New Roman" panose="02020603050405020304" pitchFamily="18" charset="0"/>
              </a:rPr>
              <a:t>INTERNATIONAL SCIENTIFIC CONFERENCE </a:t>
            </a:r>
            <a:r>
              <a:rPr lang="pl-PL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pl-PL" sz="35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l-PL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MIĘDZYNARODOWA KONFERENCJA NAUKOWA </a:t>
            </a:r>
            <a:br>
              <a:rPr lang="pl-PL" sz="35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5600" b="1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en-US" sz="5600" b="1" strike="noStrike" spc="-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en-US" sz="5600" b="1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 To </a:t>
            </a:r>
            <a:r>
              <a:rPr lang="en-US" sz="5600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(City)</a:t>
            </a:r>
            <a:r>
              <a:rPr lang="en-US" sz="5600" b="1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Model   Idea   </a:t>
            </a:r>
            <a:r>
              <a:rPr lang="en-US" sz="5600" b="1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5600" b="1" strike="noStrike" spc="-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tructure   Identity</a:t>
            </a:r>
            <a:br>
              <a:rPr lang="pl-PL" sz="43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pl-PL" sz="5000" b="1" strike="noStrike" spc="-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pl-PL" sz="5000" b="1" strike="noStrike" spc="-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</a:t>
            </a:r>
            <a:r>
              <a:rPr lang="pl-PL" sz="5000" b="1" strike="noStrike" spc="-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 To  Model   Idea   </a:t>
            </a:r>
            <a:r>
              <a:rPr lang="pl-PL" sz="5000" b="1" spc="-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pl-PL" sz="5000" b="1" strike="noStrike" spc="-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truktura   Tożsamość</a:t>
            </a:r>
            <a:endParaRPr lang="pl-PL" sz="5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3" name="Tytuł 3">
            <a:extLst>
              <a:ext uri="{FF2B5EF4-FFF2-40B4-BE49-F238E27FC236}">
                <a16:creationId xmlns:a16="http://schemas.microsoft.com/office/drawing/2014/main" id="{186DD028-7FDF-16A3-B854-379279E8ED32}"/>
              </a:ext>
            </a:extLst>
          </p:cNvPr>
          <p:cNvSpPr txBox="1">
            <a:spLocks/>
          </p:cNvSpPr>
          <p:nvPr/>
        </p:nvSpPr>
        <p:spPr>
          <a:xfrm>
            <a:off x="9493325" y="2212752"/>
            <a:ext cx="5956225" cy="7198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80008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6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500" dirty="0">
                <a:latin typeface="Calibri" panose="020F0502020204030204" pitchFamily="34" charset="0"/>
                <a:ea typeface="Times New Roman" panose="02020603050405020304" pitchFamily="18" charset="0"/>
              </a:rPr>
              <a:t>17–19 MARCH 2025</a:t>
            </a:r>
            <a:r>
              <a:rPr lang="pl-PL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/ 17–19 MARCA 2025</a:t>
            </a:r>
            <a:endParaRPr lang="pl-PL" sz="25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pPr algn="ctr"/>
            <a:endParaRPr lang="pl-PL" sz="2500" dirty="0">
              <a:latin typeface="+mn-lt"/>
            </a:endParaRPr>
          </a:p>
        </p:txBody>
      </p:sp>
      <p:grpSp>
        <p:nvGrpSpPr>
          <p:cNvPr id="15" name="Grupa 14">
            <a:extLst>
              <a:ext uri="{FF2B5EF4-FFF2-40B4-BE49-F238E27FC236}">
                <a16:creationId xmlns:a16="http://schemas.microsoft.com/office/drawing/2014/main" id="{D5C85F72-6D55-4BC9-6287-7DD4DD4BA2EE}"/>
              </a:ext>
            </a:extLst>
          </p:cNvPr>
          <p:cNvGrpSpPr/>
          <p:nvPr/>
        </p:nvGrpSpPr>
        <p:grpSpPr>
          <a:xfrm>
            <a:off x="21410475" y="438365"/>
            <a:ext cx="3370710" cy="836132"/>
            <a:chOff x="3831457" y="3356782"/>
            <a:chExt cx="3370710" cy="836132"/>
          </a:xfrm>
        </p:grpSpPr>
        <p:sp>
          <p:nvSpPr>
            <p:cNvPr id="16" name="Tytuł 3">
              <a:extLst>
                <a:ext uri="{FF2B5EF4-FFF2-40B4-BE49-F238E27FC236}">
                  <a16:creationId xmlns:a16="http://schemas.microsoft.com/office/drawing/2014/main" id="{85E4C8C8-30F9-0581-010B-BC27CDF030F5}"/>
                </a:ext>
              </a:extLst>
            </p:cNvPr>
            <p:cNvSpPr txBox="1">
              <a:spLocks/>
            </p:cNvSpPr>
            <p:nvPr/>
          </p:nvSpPr>
          <p:spPr>
            <a:xfrm>
              <a:off x="3831457" y="3356782"/>
              <a:ext cx="2551471" cy="836132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 anchor="t">
              <a:normAutofit/>
            </a:bodyPr>
            <a:lstStyle>
              <a:lvl1pPr algn="l" defTabSz="1800088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8662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17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Department </a:t>
              </a:r>
              <a:r>
                <a:rPr lang="pl-PL" sz="17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o</a:t>
              </a:r>
              <a:r>
                <a:rPr lang="en-US" sz="17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f</a:t>
              </a:r>
              <a:endParaRPr lang="pl-PL" sz="1700" dirty="0">
                <a:solidFill>
                  <a:schemeClr val="accent1">
                    <a:lumMod val="50000"/>
                  </a:schemeClr>
                </a:solidFill>
                <a:latin typeface="+mn-lt"/>
              </a:endParaRPr>
            </a:p>
            <a:p>
              <a:pPr algn="r"/>
              <a:r>
                <a:rPr lang="en-US" sz="17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Spatial Planning, Urban</a:t>
              </a:r>
              <a:r>
                <a:rPr lang="pl-PL" sz="17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 and</a:t>
              </a:r>
              <a:r>
                <a:rPr lang="en-US" sz="1700" dirty="0">
                  <a:solidFill>
                    <a:schemeClr val="accent1">
                      <a:lumMod val="50000"/>
                    </a:schemeClr>
                  </a:solidFill>
                  <a:latin typeface="+mn-lt"/>
                </a:rPr>
                <a:t> Rural Design (A-5)</a:t>
              </a:r>
              <a:endParaRPr lang="pl-PL" sz="17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D8172E39-3F9C-A26E-7931-8C85DD798D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292" y="3372640"/>
              <a:ext cx="719875" cy="719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ytuł 3">
            <a:extLst>
              <a:ext uri="{FF2B5EF4-FFF2-40B4-BE49-F238E27FC236}">
                <a16:creationId xmlns:a16="http://schemas.microsoft.com/office/drawing/2014/main" id="{F0110B38-A549-DF74-02B7-E617B3E1D781}"/>
              </a:ext>
            </a:extLst>
          </p:cNvPr>
          <p:cNvSpPr txBox="1">
            <a:spLocks/>
          </p:cNvSpPr>
          <p:nvPr/>
        </p:nvSpPr>
        <p:spPr>
          <a:xfrm>
            <a:off x="-1" y="3631661"/>
            <a:ext cx="25199975" cy="18852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180008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6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7000" b="1" dirty="0">
                <a:latin typeface="+mn-lt"/>
              </a:rPr>
              <a:t>POSTER TITLE </a:t>
            </a:r>
            <a:r>
              <a:rPr lang="pl-PL" sz="7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/ TYTUŁ POSTERU</a:t>
            </a:r>
          </a:p>
        </p:txBody>
      </p:sp>
      <p:sp>
        <p:nvSpPr>
          <p:cNvPr id="22" name="Tytuł 3">
            <a:extLst>
              <a:ext uri="{FF2B5EF4-FFF2-40B4-BE49-F238E27FC236}">
                <a16:creationId xmlns:a16="http://schemas.microsoft.com/office/drawing/2014/main" id="{762483BE-371B-18EC-5767-B615416B6545}"/>
              </a:ext>
            </a:extLst>
          </p:cNvPr>
          <p:cNvSpPr txBox="1">
            <a:spLocks/>
          </p:cNvSpPr>
          <p:nvPr/>
        </p:nvSpPr>
        <p:spPr>
          <a:xfrm>
            <a:off x="418789" y="3052678"/>
            <a:ext cx="24362396" cy="7198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80008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6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500" dirty="0">
                <a:latin typeface="+mn-lt"/>
              </a:rPr>
              <a:t>AUTHOR NAME</a:t>
            </a:r>
            <a:r>
              <a:rPr lang="pl-PL" sz="1200" dirty="0">
                <a:latin typeface="+mn-lt"/>
              </a:rPr>
              <a:t>1, </a:t>
            </a:r>
            <a:r>
              <a:rPr lang="pl-PL" sz="2500" dirty="0">
                <a:latin typeface="+mn-lt"/>
              </a:rPr>
              <a:t>, AUTHOR NAME</a:t>
            </a:r>
            <a:r>
              <a:rPr lang="pl-PL" sz="1200" dirty="0">
                <a:latin typeface="+mn-lt"/>
              </a:rPr>
              <a:t>2</a:t>
            </a:r>
            <a:r>
              <a:rPr lang="pl-PL" sz="2500" dirty="0">
                <a:latin typeface="+mn-lt"/>
              </a:rPr>
              <a:t>, AUTHOR NAME</a:t>
            </a:r>
            <a:r>
              <a:rPr lang="pl-PL" sz="1200" dirty="0">
                <a:latin typeface="+mn-lt"/>
              </a:rPr>
              <a:t>3, </a:t>
            </a:r>
            <a:r>
              <a:rPr lang="pl-PL" sz="2500" dirty="0">
                <a:latin typeface="+mn-lt"/>
              </a:rPr>
              <a:t>, AUTHOR NAME</a:t>
            </a:r>
            <a:r>
              <a:rPr lang="pl-PL" sz="1200" dirty="0">
                <a:latin typeface="+mn-lt"/>
              </a:rPr>
              <a:t>3,  </a:t>
            </a:r>
          </a:p>
          <a:p>
            <a:r>
              <a:rPr lang="pl-PL" sz="1200" dirty="0">
                <a:latin typeface="+mn-lt"/>
              </a:rPr>
              <a:t>1 </a:t>
            </a:r>
            <a:r>
              <a:rPr lang="pl-PL" sz="1200" dirty="0" err="1">
                <a:latin typeface="+mn-lt"/>
              </a:rPr>
              <a:t>university</a:t>
            </a:r>
            <a:r>
              <a:rPr lang="pl-PL" sz="1200" dirty="0">
                <a:latin typeface="+mn-lt"/>
              </a:rPr>
              <a:t> </a:t>
            </a:r>
            <a:r>
              <a:rPr lang="pl-PL" sz="1200" dirty="0" err="1">
                <a:latin typeface="+mn-lt"/>
              </a:rPr>
              <a:t>name</a:t>
            </a:r>
            <a:r>
              <a:rPr lang="pl-PL" sz="1200" dirty="0">
                <a:latin typeface="+mn-lt"/>
              </a:rPr>
              <a:t>, 2 </a:t>
            </a:r>
            <a:r>
              <a:rPr lang="pl-PL" sz="1200" dirty="0" err="1">
                <a:latin typeface="+mn-lt"/>
              </a:rPr>
              <a:t>university</a:t>
            </a:r>
            <a:r>
              <a:rPr lang="pl-PL" sz="1200" dirty="0">
                <a:latin typeface="+mn-lt"/>
              </a:rPr>
              <a:t> </a:t>
            </a:r>
            <a:r>
              <a:rPr lang="pl-PL" sz="1200" dirty="0" err="1">
                <a:latin typeface="+mn-lt"/>
              </a:rPr>
              <a:t>name</a:t>
            </a:r>
            <a:r>
              <a:rPr lang="pl-PL" sz="1200" dirty="0">
                <a:latin typeface="+mn-lt"/>
              </a:rPr>
              <a:t>, 3 </a:t>
            </a:r>
            <a:r>
              <a:rPr lang="pl-PL" sz="1200" dirty="0" err="1">
                <a:latin typeface="+mn-lt"/>
              </a:rPr>
              <a:t>university</a:t>
            </a:r>
            <a:r>
              <a:rPr lang="pl-PL" sz="1200" dirty="0">
                <a:latin typeface="+mn-lt"/>
              </a:rPr>
              <a:t> </a:t>
            </a:r>
            <a:r>
              <a:rPr lang="pl-PL" sz="1200" dirty="0" err="1">
                <a:latin typeface="+mn-lt"/>
              </a:rPr>
              <a:t>name</a:t>
            </a:r>
            <a:r>
              <a:rPr lang="pl-PL" sz="1200">
                <a:latin typeface="+mn-lt"/>
              </a:rPr>
              <a:t>, </a:t>
            </a:r>
            <a:endParaRPr lang="pl-PL" sz="1200" dirty="0">
              <a:latin typeface="+mn-lt"/>
            </a:endParaRPr>
          </a:p>
        </p:txBody>
      </p:sp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id="{5FC2B6D4-0287-A067-045B-54A7C1A61269}"/>
              </a:ext>
            </a:extLst>
          </p:cNvPr>
          <p:cNvCxnSpPr>
            <a:cxnSpLocks/>
          </p:cNvCxnSpPr>
          <p:nvPr/>
        </p:nvCxnSpPr>
        <p:spPr>
          <a:xfrm>
            <a:off x="0" y="2902147"/>
            <a:ext cx="25199975" cy="0"/>
          </a:xfrm>
          <a:prstGeom prst="line">
            <a:avLst/>
          </a:prstGeom>
          <a:ln w="57150">
            <a:solidFill>
              <a:srgbClr val="0FA4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Łącznik prosty 1028">
            <a:extLst>
              <a:ext uri="{FF2B5EF4-FFF2-40B4-BE49-F238E27FC236}">
                <a16:creationId xmlns:a16="http://schemas.microsoft.com/office/drawing/2014/main" id="{8DF09676-5B0F-AC49-F9D0-E841E461177D}"/>
              </a:ext>
            </a:extLst>
          </p:cNvPr>
          <p:cNvCxnSpPr>
            <a:cxnSpLocks/>
          </p:cNvCxnSpPr>
          <p:nvPr/>
        </p:nvCxnSpPr>
        <p:spPr>
          <a:xfrm>
            <a:off x="-2" y="35251218"/>
            <a:ext cx="25199975" cy="0"/>
          </a:xfrm>
          <a:prstGeom prst="line">
            <a:avLst/>
          </a:prstGeom>
          <a:ln w="57150">
            <a:solidFill>
              <a:srgbClr val="013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3">
            <a:extLst>
              <a:ext uri="{FF2B5EF4-FFF2-40B4-BE49-F238E27FC236}">
                <a16:creationId xmlns:a16="http://schemas.microsoft.com/office/drawing/2014/main" id="{B9F13C97-1265-0EF5-8D7F-796D3B8A8C78}"/>
              </a:ext>
            </a:extLst>
          </p:cNvPr>
          <p:cNvSpPr txBox="1">
            <a:spLocks/>
          </p:cNvSpPr>
          <p:nvPr/>
        </p:nvSpPr>
        <p:spPr>
          <a:xfrm>
            <a:off x="418790" y="35443730"/>
            <a:ext cx="24362395" cy="8753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180008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66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500" dirty="0">
                <a:latin typeface="+mn-lt"/>
              </a:rPr>
              <a:t>POSTER WAS PREPARED WITHIN … CLASS / … ACADEMIC CIRCLE/ …, GUIDANCE: …, TUTOR: …, ACADEMIC YEAR: …</a:t>
            </a:r>
          </a:p>
        </p:txBody>
      </p:sp>
      <p:pic>
        <p:nvPicPr>
          <p:cNvPr id="7" name="Obraz 6" descr="Obraz zawierający Czcionka, Grafika, zrzut ekranu, Jaskrawoniebieski&#10;&#10;Opis wygenerowany automatycznie">
            <a:extLst>
              <a:ext uri="{FF2B5EF4-FFF2-40B4-BE49-F238E27FC236}">
                <a16:creationId xmlns:a16="http://schemas.microsoft.com/office/drawing/2014/main" id="{C5D1D57E-140E-2291-DD21-158D325C68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9" y="283463"/>
            <a:ext cx="3083745" cy="1098000"/>
          </a:xfrm>
          <a:prstGeom prst="rect">
            <a:avLst/>
          </a:prstGeom>
        </p:spPr>
      </p:pic>
      <p:pic>
        <p:nvPicPr>
          <p:cNvPr id="3" name="Obraz 29">
            <a:extLst>
              <a:ext uri="{FF2B5EF4-FFF2-40B4-BE49-F238E27FC236}">
                <a16:creationId xmlns:a16="http://schemas.microsoft.com/office/drawing/2014/main" id="{354891EB-DE8A-7737-AD25-BC67238AB4FB}"/>
              </a:ext>
            </a:extLst>
          </p:cNvPr>
          <p:cNvPicPr/>
          <p:nvPr/>
        </p:nvPicPr>
        <p:blipFill>
          <a:blip r:embed="rId6"/>
          <a:stretch/>
        </p:blipFill>
        <p:spPr>
          <a:xfrm>
            <a:off x="21911740" y="1392878"/>
            <a:ext cx="899585" cy="758077"/>
          </a:xfrm>
          <a:prstGeom prst="rect">
            <a:avLst/>
          </a:prstGeom>
          <a:ln w="0">
            <a:noFill/>
          </a:ln>
        </p:spPr>
      </p:pic>
      <p:pic>
        <p:nvPicPr>
          <p:cNvPr id="5" name="Obraz 31" descr="Obraz zawierający Grafika, Czcionka, zrzut ekranu, projekt graficzny&#10;&#10;Opis wygenerowany automatycznie">
            <a:extLst>
              <a:ext uri="{FF2B5EF4-FFF2-40B4-BE49-F238E27FC236}">
                <a16:creationId xmlns:a16="http://schemas.microsoft.com/office/drawing/2014/main" id="{A5E0ADAC-8A18-10D0-59FD-A693591A7340}"/>
              </a:ext>
            </a:extLst>
          </p:cNvPr>
          <p:cNvPicPr/>
          <p:nvPr/>
        </p:nvPicPr>
        <p:blipFill>
          <a:blip r:embed="rId7"/>
          <a:srcRect l="20349" t="17364" r="20484" b="21149"/>
          <a:stretch/>
        </p:blipFill>
        <p:spPr>
          <a:xfrm>
            <a:off x="23961945" y="1334114"/>
            <a:ext cx="819239" cy="819239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052679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DC3F4B52C181448B22CAC3B5A710DD" ma:contentTypeVersion="4" ma:contentTypeDescription="Utwórz nowy dokument." ma:contentTypeScope="" ma:versionID="3f8bee9cb6e75c7653df0e60111b7268">
  <xsd:schema xmlns:xsd="http://www.w3.org/2001/XMLSchema" xmlns:xs="http://www.w3.org/2001/XMLSchema" xmlns:p="http://schemas.microsoft.com/office/2006/metadata/properties" xmlns:ns2="7b3ae40c-fe6a-427e-a50b-08d6d341f74c" targetNamespace="http://schemas.microsoft.com/office/2006/metadata/properties" ma:root="true" ma:fieldsID="65db5c6ae411a714d7e4baf2fbee1b16" ns2:_="">
    <xsd:import namespace="7b3ae40c-fe6a-427e-a50b-08d6d341f7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3ae40c-fe6a-427e-a50b-08d6d341f7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BA4651-E3A8-469A-AE64-FBCEDCD909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3ae40c-fe6a-427e-a50b-08d6d341f7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DC679B-C460-4DCA-A51F-21017C427E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BDEBD4-B423-4E9E-8E58-E7432710857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102</Words>
  <Application>Microsoft Office PowerPoint</Application>
  <PresentationFormat>Niestandardowy</PresentationFormat>
  <Paragraphs>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INTERNATIONAL SCIENTIFIC CONFERENCE / MIĘDZYNARODOWA KONFERENCJA NAUKOWA  M Ia S To (City) Model   Idea   Structure   Identity M Ia S To  Model   Idea   Struktura   Tożsamość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-- ENGLISH VERSION -- ENGLISH VERSION –  KONFERENCJA MIĘDZYNARODOWA AGLOMERACJE. ROZWÓJ. WYZWANIA. PRZESTRZEŃ  2-3.03.2023 DEPARTMENT OF SPATIAL PLANNING, URBAN AND RURAL DESIGN (A-5), FACULTY OF ARCHITECTURE, CRACOW UNIVERSITY OF TECHNOLOGY KATEDRA PLANOWANIA PRZESTRZENNEGO, PROJEKTOWANIA URBANISTYCZNEGO I RURALISTYCZNEGO (A-5), WYDZIAŁ ARCHITEKTURY, POLITECHNIKA KRAKOWSKA</dc:title>
  <dc:creator>Barbara Zając</dc:creator>
  <cp:lastModifiedBy>Aneta Synowiec</cp:lastModifiedBy>
  <cp:revision>34</cp:revision>
  <dcterms:created xsi:type="dcterms:W3CDTF">2022-10-24T11:27:37Z</dcterms:created>
  <dcterms:modified xsi:type="dcterms:W3CDTF">2025-01-18T13:09:04Z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0x010100E6DC3F4B52C181448B22CAC3B5A710DD</vt:lpwstr>
  </property>
</Properties>
</file>